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Oswald Medium"/>
      <p:regular r:id="rId27"/>
      <p:bold r:id="rId28"/>
    </p:embeddedFont>
    <p:embeddedFont>
      <p:font typeface="Montserrat"/>
      <p:regular r:id="rId29"/>
      <p:bold r:id="rId30"/>
      <p:italic r:id="rId31"/>
      <p:boldItalic r:id="rId32"/>
    </p:embeddedFont>
    <p:embeddedFont>
      <p:font typeface="Lato"/>
      <p:regular r:id="rId33"/>
      <p:bold r:id="rId34"/>
      <p:italic r:id="rId35"/>
      <p:boldItalic r:id="rId36"/>
    </p:embeddedFont>
    <p:embeddedFont>
      <p:font typeface="Oswald"/>
      <p:regular r:id="rId37"/>
      <p:bold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OswaldMedium-bold.fntdata"/><Relationship Id="rId27" Type="http://schemas.openxmlformats.org/officeDocument/2006/relationships/font" Target="fonts/OswaldMedium-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italic.fntdata"/><Relationship Id="rId30" Type="http://schemas.openxmlformats.org/officeDocument/2006/relationships/font" Target="fonts/Montserrat-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Montserrat-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37" Type="http://schemas.openxmlformats.org/officeDocument/2006/relationships/font" Target="fonts/Oswald-regular.fntdata"/><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Oswald-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png>
</file>

<file path=ppt/media/image4.gif>
</file>

<file path=ppt/media/image5.gif>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6527b99b10_5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6527b99b10_5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4" name="Google Shape;23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6527b99b10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6527b99b10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6527b99b10_5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6527b99b10_5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2745"/>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 name="Google Shape;16;p2"/>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5" name="Google Shape;125;p11"/>
          <p:cNvSpPr txBox="1"/>
          <p:nvPr>
            <p:ph hasCustomPrompt="1" type="title"/>
          </p:nvPr>
        </p:nvSpPr>
        <p:spPr>
          <a:xfrm>
            <a:off x="823850" y="1284675"/>
            <a:ext cx="4776000" cy="1300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grpSp>
        <p:nvGrpSpPr>
          <p:cNvPr id="20" name="Google Shape;20;p3"/>
          <p:cNvGrpSpPr/>
          <p:nvPr/>
        </p:nvGrpSpPr>
        <p:grpSpPr>
          <a:xfrm>
            <a:off x="0" y="381001"/>
            <a:ext cx="1037850" cy="1016288"/>
            <a:chOff x="0" y="381001"/>
            <a:chExt cx="1037850" cy="1016288"/>
          </a:xfrm>
        </p:grpSpPr>
        <p:sp>
          <p:nvSpPr>
            <p:cNvPr id="21" name="Google Shape;21;p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 name="Google Shape;23;p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4" name="Google Shape;24;p3"/>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25" name="Google Shape;25;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grpSp>
        <p:nvGrpSpPr>
          <p:cNvPr id="27" name="Google Shape;27;p4"/>
          <p:cNvGrpSpPr/>
          <p:nvPr/>
        </p:nvGrpSpPr>
        <p:grpSpPr>
          <a:xfrm>
            <a:off x="4406400" y="0"/>
            <a:ext cx="4737600" cy="5143065"/>
            <a:chOff x="4406400" y="0"/>
            <a:chExt cx="4737600" cy="5143065"/>
          </a:xfrm>
        </p:grpSpPr>
        <p:sp>
          <p:nvSpPr>
            <p:cNvPr id="28" name="Google Shape;28;p4"/>
            <p:cNvSpPr/>
            <p:nvPr/>
          </p:nvSpPr>
          <p:spPr>
            <a:xfrm rot="5400000">
              <a:off x="4408200" y="-1800"/>
              <a:ext cx="47340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4"/>
            <p:cNvSpPr/>
            <p:nvPr/>
          </p:nvSpPr>
          <p:spPr>
            <a:xfrm rot="5400000">
              <a:off x="4841125" y="5700"/>
              <a:ext cx="42981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4"/>
            <p:cNvSpPr/>
            <p:nvPr/>
          </p:nvSpPr>
          <p:spPr>
            <a:xfrm rot="-5400000">
              <a:off x="5618399" y="123646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4"/>
            <p:cNvSpPr/>
            <p:nvPr/>
          </p:nvSpPr>
          <p:spPr>
            <a:xfrm flipH="1">
              <a:off x="5849857" y="14439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4"/>
            <p:cNvSpPr/>
            <p:nvPr/>
          </p:nvSpPr>
          <p:spPr>
            <a:xfrm rot="-5400000">
              <a:off x="5987081" y="24694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4"/>
            <p:cNvSpPr/>
            <p:nvPr/>
          </p:nvSpPr>
          <p:spPr>
            <a:xfrm flipH="1">
              <a:off x="6222115" y="267695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4"/>
            <p:cNvSpPr/>
            <p:nvPr/>
          </p:nvSpPr>
          <p:spPr>
            <a:xfrm rot="-5400000">
              <a:off x="6675341" y="186201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4"/>
            <p:cNvSpPr/>
            <p:nvPr/>
          </p:nvSpPr>
          <p:spPr>
            <a:xfrm rot="-5400000">
              <a:off x="6861141" y="247781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4"/>
            <p:cNvSpPr/>
            <p:nvPr/>
          </p:nvSpPr>
          <p:spPr>
            <a:xfrm flipH="1">
              <a:off x="7965266" y="269296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4"/>
            <p:cNvSpPr/>
            <p:nvPr/>
          </p:nvSpPr>
          <p:spPr>
            <a:xfrm flipH="1">
              <a:off x="8145082" y="330875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4"/>
            <p:cNvSpPr/>
            <p:nvPr/>
          </p:nvSpPr>
          <p:spPr>
            <a:xfrm rot="-5400000">
              <a:off x="7047599" y="309501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4"/>
            <p:cNvSpPr/>
            <p:nvPr/>
          </p:nvSpPr>
          <p:spPr>
            <a:xfrm flipH="1">
              <a:off x="7276649" y="330250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4"/>
            <p:cNvSpPr/>
            <p:nvPr/>
          </p:nvSpPr>
          <p:spPr>
            <a:xfrm flipH="1">
              <a:off x="7462448" y="391829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4"/>
            <p:cNvSpPr/>
            <p:nvPr/>
          </p:nvSpPr>
          <p:spPr>
            <a:xfrm rot="-5400000">
              <a:off x="8102491" y="371847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4"/>
            <p:cNvSpPr/>
            <p:nvPr/>
          </p:nvSpPr>
          <p:spPr>
            <a:xfrm flipH="1">
              <a:off x="8334533" y="392596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4"/>
            <p:cNvSpPr/>
            <p:nvPr/>
          </p:nvSpPr>
          <p:spPr>
            <a:xfrm rot="-5400000">
              <a:off x="8288290" y="433426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 name="Google Shape;46;p4"/>
          <p:cNvSpPr txBox="1"/>
          <p:nvPr>
            <p:ph type="title"/>
          </p:nvPr>
        </p:nvSpPr>
        <p:spPr>
          <a:xfrm>
            <a:off x="823850" y="2053000"/>
            <a:ext cx="4587000" cy="114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7" name="Google Shape;47;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8"/>
            <a:chOff x="0" y="381001"/>
            <a:chExt cx="1037850" cy="1016288"/>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 name="Google Shape;52;p5"/>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8"/>
            <a:chOff x="0" y="381001"/>
            <a:chExt cx="1037850" cy="1016288"/>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0" name="Google Shape;60;p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8"/>
            <a:chOff x="0" y="381001"/>
            <a:chExt cx="1037850" cy="1016288"/>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 name="Google Shape;66;p7"/>
          <p:cNvSpPr txBox="1"/>
          <p:nvPr>
            <p:ph type="title"/>
          </p:nvPr>
        </p:nvSpPr>
        <p:spPr>
          <a:xfrm>
            <a:off x="1297500" y="393750"/>
            <a:ext cx="3798900" cy="1493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137"/>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058"/>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 name="Google Shape;89;p8"/>
          <p:cNvSpPr txBox="1"/>
          <p:nvPr>
            <p:ph type="title"/>
          </p:nvPr>
        </p:nvSpPr>
        <p:spPr>
          <a:xfrm>
            <a:off x="823850" y="866775"/>
            <a:ext cx="4587000" cy="3521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8"/>
            <a:chOff x="0" y="381001"/>
            <a:chExt cx="1037850" cy="1016288"/>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 name="Google Shape;95;p9"/>
          <p:cNvSpPr txBox="1"/>
          <p:nvPr>
            <p:ph type="title"/>
          </p:nvPr>
        </p:nvSpPr>
        <p:spPr>
          <a:xfrm>
            <a:off x="1297500" y="1658325"/>
            <a:ext cx="3036300" cy="1751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411"/>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 name="Google Shape;103;p10"/>
          <p:cNvSpPr txBox="1"/>
          <p:nvPr>
            <p:ph idx="1" type="body"/>
          </p:nvPr>
        </p:nvSpPr>
        <p:spPr>
          <a:xfrm>
            <a:off x="812725" y="4305375"/>
            <a:ext cx="6936000" cy="5238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1pPr>
            <a:lvl2pPr lvl="1"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2pPr>
            <a:lvl3pPr lvl="2"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3pPr>
            <a:lvl4pPr lvl="3"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4pPr>
            <a:lvl5pPr lvl="4"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5pPr>
            <a:lvl6pPr lvl="5"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6pPr>
            <a:lvl7pPr lvl="6"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7pPr>
            <a:lvl8pPr lvl="7"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8pPr>
            <a:lvl9pPr lvl="8" marR="0" rtl="0" algn="l">
              <a:lnSpc>
                <a:spcPct val="100000"/>
              </a:lnSpc>
              <a:spcBef>
                <a:spcPts val="0"/>
              </a:spcBef>
              <a:spcAft>
                <a:spcPts val="0"/>
              </a:spcAft>
              <a:buClr>
                <a:schemeClr val="lt1"/>
              </a:buClr>
              <a:buSzPts val="2800"/>
              <a:buFont typeface="Montserrat"/>
              <a:buNone/>
              <a:defRPr b="0" i="0" sz="2800" u="none" cap="none" strike="noStrike">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lt1"/>
              </a:buClr>
              <a:buSzPts val="1300"/>
              <a:buFont typeface="Lato"/>
              <a:buChar char="●"/>
              <a:defRPr b="0" i="0" sz="1300" u="none" cap="none" strike="noStrike">
                <a:solidFill>
                  <a:schemeClr val="lt1"/>
                </a:solidFill>
                <a:latin typeface="Lato"/>
                <a:ea typeface="Lato"/>
                <a:cs typeface="Lato"/>
                <a:sym typeface="Lato"/>
              </a:defRPr>
            </a:lvl1pPr>
            <a:lvl2pPr indent="-298450" lvl="1" marL="914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2pPr>
            <a:lvl3pPr indent="-298450" lvl="2" marL="1371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3pPr>
            <a:lvl4pPr indent="-298450" lvl="3" marL="18288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4pPr>
            <a:lvl5pPr indent="-298450" lvl="4" marL="22860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5pPr>
            <a:lvl6pPr indent="-298450" lvl="5" marL="27432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6pPr>
            <a:lvl7pPr indent="-298450" lvl="6" marL="32004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7pPr>
            <a:lvl8pPr indent="-298450" lvl="7" marL="3657600" marR="0" rtl="0" algn="l">
              <a:lnSpc>
                <a:spcPct val="115000"/>
              </a:lnSpc>
              <a:spcBef>
                <a:spcPts val="1600"/>
              </a:spcBef>
              <a:spcAft>
                <a:spcPts val="0"/>
              </a:spcAft>
              <a:buClr>
                <a:schemeClr val="lt1"/>
              </a:buClr>
              <a:buSzPts val="1100"/>
              <a:buFont typeface="Lato"/>
              <a:buChar char="○"/>
              <a:defRPr b="0" i="0" sz="1100" u="none" cap="none" strike="noStrike">
                <a:solidFill>
                  <a:schemeClr val="lt1"/>
                </a:solidFill>
                <a:latin typeface="Lato"/>
                <a:ea typeface="Lato"/>
                <a:cs typeface="Lato"/>
                <a:sym typeface="Lato"/>
              </a:defRPr>
            </a:lvl8pPr>
            <a:lvl9pPr indent="-298450" lvl="8" marL="4114800" marR="0" rtl="0" algn="l">
              <a:lnSpc>
                <a:spcPct val="115000"/>
              </a:lnSpc>
              <a:spcBef>
                <a:spcPts val="1600"/>
              </a:spcBef>
              <a:spcAft>
                <a:spcPts val="1600"/>
              </a:spcAft>
              <a:buClr>
                <a:schemeClr val="lt1"/>
              </a:buClr>
              <a:buSzPts val="1100"/>
              <a:buFont typeface="Lato"/>
              <a:buChar char="■"/>
              <a:defRPr b="0" i="0" sz="1100" u="none" cap="none" strike="noStrike">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5.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13"/>
          <p:cNvPicPr preferRelativeResize="0"/>
          <p:nvPr/>
        </p:nvPicPr>
        <p:blipFill>
          <a:blip r:embed="rId3">
            <a:alphaModFix/>
          </a:blip>
          <a:stretch>
            <a:fillRect/>
          </a:stretch>
        </p:blipFill>
        <p:spPr>
          <a:xfrm>
            <a:off x="0" y="1"/>
            <a:ext cx="914400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2"/>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Face Detection (how it is done)</a:t>
            </a:r>
            <a:endParaRPr sz="3000">
              <a:latin typeface="Oswald Medium"/>
              <a:ea typeface="Oswald Medium"/>
              <a:cs typeface="Oswald Medium"/>
              <a:sym typeface="Oswald Medium"/>
            </a:endParaRPr>
          </a:p>
        </p:txBody>
      </p:sp>
      <p:pic>
        <p:nvPicPr>
          <p:cNvPr id="189" name="Google Shape;189;p22"/>
          <p:cNvPicPr preferRelativeResize="0"/>
          <p:nvPr/>
        </p:nvPicPr>
        <p:blipFill rotWithShape="1">
          <a:blip r:embed="rId3">
            <a:alphaModFix/>
          </a:blip>
          <a:srcRect b="0" l="0" r="0" t="0"/>
          <a:stretch/>
        </p:blipFill>
        <p:spPr>
          <a:xfrm>
            <a:off x="1043379" y="1038300"/>
            <a:ext cx="7057243" cy="39696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3"/>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Gender Classification</a:t>
            </a:r>
            <a:endParaRPr sz="3000">
              <a:latin typeface="Oswald Medium"/>
              <a:ea typeface="Oswald Medium"/>
              <a:cs typeface="Oswald Medium"/>
              <a:sym typeface="Oswald Medium"/>
            </a:endParaRPr>
          </a:p>
        </p:txBody>
      </p:sp>
      <p:pic>
        <p:nvPicPr>
          <p:cNvPr id="195" name="Google Shape;195;p23"/>
          <p:cNvPicPr preferRelativeResize="0"/>
          <p:nvPr/>
        </p:nvPicPr>
        <p:blipFill rotWithShape="1">
          <a:blip r:embed="rId3">
            <a:alphaModFix/>
          </a:blip>
          <a:srcRect b="0" l="0" r="0" t="0"/>
          <a:stretch/>
        </p:blipFill>
        <p:spPr>
          <a:xfrm>
            <a:off x="2934987" y="1177556"/>
            <a:ext cx="3763926" cy="37639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4"/>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Age Prediction</a:t>
            </a:r>
            <a:endParaRPr sz="3000">
              <a:latin typeface="Oswald Medium"/>
              <a:ea typeface="Oswald Medium"/>
              <a:cs typeface="Oswald Medium"/>
              <a:sym typeface="Oswald Medium"/>
            </a:endParaRPr>
          </a:p>
        </p:txBody>
      </p:sp>
      <p:pic>
        <p:nvPicPr>
          <p:cNvPr id="201" name="Google Shape;201;p24"/>
          <p:cNvPicPr preferRelativeResize="0"/>
          <p:nvPr/>
        </p:nvPicPr>
        <p:blipFill rotWithShape="1">
          <a:blip r:embed="rId3">
            <a:alphaModFix/>
          </a:blip>
          <a:srcRect b="0" l="0" r="0" t="0"/>
          <a:stretch/>
        </p:blipFill>
        <p:spPr>
          <a:xfrm>
            <a:off x="1199772" y="1014376"/>
            <a:ext cx="6944768" cy="390643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5"/>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Scope</a:t>
            </a:r>
            <a:endParaRPr sz="3000">
              <a:latin typeface="Oswald Medium"/>
              <a:ea typeface="Oswald Medium"/>
              <a:cs typeface="Oswald Medium"/>
              <a:sym typeface="Oswald Medium"/>
            </a:endParaRPr>
          </a:p>
        </p:txBody>
      </p:sp>
      <p:sp>
        <p:nvSpPr>
          <p:cNvPr id="207" name="Google Shape;207;p25"/>
          <p:cNvSpPr txBox="1"/>
          <p:nvPr>
            <p:ph idx="1" type="body"/>
          </p:nvPr>
        </p:nvSpPr>
        <p:spPr>
          <a:xfrm>
            <a:off x="1297500" y="1307850"/>
            <a:ext cx="7038900" cy="291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sz="2400"/>
              <a:t>Things we are going to do</a:t>
            </a:r>
            <a:endParaRPr b="1" sz="2400"/>
          </a:p>
          <a:p>
            <a:pPr indent="-330200" lvl="0" marL="457200" rtl="0" algn="l">
              <a:lnSpc>
                <a:spcPct val="150000"/>
              </a:lnSpc>
              <a:spcBef>
                <a:spcPts val="1600"/>
              </a:spcBef>
              <a:spcAft>
                <a:spcPts val="0"/>
              </a:spcAft>
              <a:buSzPts val="1600"/>
              <a:buChar char="●"/>
            </a:pPr>
            <a:r>
              <a:rPr lang="en" sz="1600"/>
              <a:t>Face Detection</a:t>
            </a:r>
            <a:endParaRPr sz="1600"/>
          </a:p>
          <a:p>
            <a:pPr indent="-330200" lvl="0" marL="457200" rtl="0" algn="l">
              <a:lnSpc>
                <a:spcPct val="150000"/>
              </a:lnSpc>
              <a:spcBef>
                <a:spcPts val="0"/>
              </a:spcBef>
              <a:spcAft>
                <a:spcPts val="0"/>
              </a:spcAft>
              <a:buSzPts val="1600"/>
              <a:buChar char="●"/>
            </a:pPr>
            <a:r>
              <a:rPr lang="en" sz="1600"/>
              <a:t>Gender Classification</a:t>
            </a:r>
            <a:endParaRPr sz="1600"/>
          </a:p>
          <a:p>
            <a:pPr indent="-330200" lvl="0" marL="457200" rtl="0" algn="l">
              <a:lnSpc>
                <a:spcPct val="150000"/>
              </a:lnSpc>
              <a:spcBef>
                <a:spcPts val="0"/>
              </a:spcBef>
              <a:spcAft>
                <a:spcPts val="0"/>
              </a:spcAft>
              <a:buSzPts val="1600"/>
              <a:buChar char="●"/>
            </a:pPr>
            <a:r>
              <a:rPr lang="en" sz="1600"/>
              <a:t>Age Classification</a:t>
            </a:r>
            <a:endParaRPr sz="1600"/>
          </a:p>
          <a:p>
            <a:pPr indent="-330200" lvl="0" marL="457200" rtl="0" algn="l">
              <a:lnSpc>
                <a:spcPct val="150000"/>
              </a:lnSpc>
              <a:spcBef>
                <a:spcPts val="0"/>
              </a:spcBef>
              <a:spcAft>
                <a:spcPts val="0"/>
              </a:spcAft>
              <a:buSzPts val="1600"/>
              <a:buChar char="●"/>
            </a:pPr>
            <a:r>
              <a:rPr lang="en" sz="1600"/>
              <a:t>Web Application Development</a:t>
            </a:r>
            <a:endParaRPr sz="1600"/>
          </a:p>
          <a:p>
            <a:pPr indent="-330200" lvl="0" marL="457200" rtl="0" algn="l">
              <a:lnSpc>
                <a:spcPct val="150000"/>
              </a:lnSpc>
              <a:spcBef>
                <a:spcPts val="0"/>
              </a:spcBef>
              <a:spcAft>
                <a:spcPts val="0"/>
              </a:spcAft>
              <a:buSzPts val="1600"/>
              <a:buChar char="●"/>
            </a:pPr>
            <a:r>
              <a:rPr lang="en" sz="1600"/>
              <a:t>Network Handling</a:t>
            </a:r>
            <a:endParaRPr sz="1600"/>
          </a:p>
          <a:p>
            <a:pPr indent="-330200" lvl="0" marL="457200" rtl="0" algn="l">
              <a:lnSpc>
                <a:spcPct val="150000"/>
              </a:lnSpc>
              <a:spcBef>
                <a:spcPts val="0"/>
              </a:spcBef>
              <a:spcAft>
                <a:spcPts val="0"/>
              </a:spcAft>
              <a:buSzPts val="1600"/>
              <a:buChar char="●"/>
            </a:pPr>
            <a:r>
              <a:rPr lang="en" sz="1600"/>
              <a:t>Prioritising Ads Based on Payment</a:t>
            </a:r>
            <a:endParaRPr sz="1600"/>
          </a:p>
          <a:p>
            <a:pPr indent="-330200" lvl="0" marL="457200" rtl="0" algn="l">
              <a:lnSpc>
                <a:spcPct val="150000"/>
              </a:lnSpc>
              <a:spcBef>
                <a:spcPts val="0"/>
              </a:spcBef>
              <a:spcAft>
                <a:spcPts val="0"/>
              </a:spcAft>
              <a:buSzPts val="1600"/>
              <a:buChar char="●"/>
            </a:pPr>
            <a:r>
              <a:rPr lang="en" sz="1600"/>
              <a:t>Displaying Targeted Advertisements</a:t>
            </a:r>
            <a:endParaRPr sz="1600"/>
          </a:p>
          <a:p>
            <a:pPr indent="-330200" lvl="0" marL="457200" rtl="0" algn="l">
              <a:lnSpc>
                <a:spcPct val="150000"/>
              </a:lnSpc>
              <a:spcBef>
                <a:spcPts val="0"/>
              </a:spcBef>
              <a:spcAft>
                <a:spcPts val="0"/>
              </a:spcAft>
              <a:buSzPts val="1600"/>
              <a:buChar char="●"/>
            </a:pPr>
            <a:r>
              <a:rPr lang="en" sz="1600"/>
              <a:t>Time handling</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6"/>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a:ea typeface="Oswald"/>
                <a:cs typeface="Oswald"/>
                <a:sym typeface="Oswald"/>
              </a:rPr>
              <a:t>Scope(cont.)</a:t>
            </a:r>
            <a:endParaRPr sz="3000">
              <a:latin typeface="Oswald"/>
              <a:ea typeface="Oswald"/>
              <a:cs typeface="Oswald"/>
              <a:sym typeface="Oswald"/>
            </a:endParaRPr>
          </a:p>
        </p:txBody>
      </p:sp>
      <p:sp>
        <p:nvSpPr>
          <p:cNvPr id="213" name="Google Shape;213;p26"/>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sz="2400"/>
              <a:t>Things we are not going to do</a:t>
            </a:r>
            <a:endParaRPr b="1" sz="2400"/>
          </a:p>
          <a:p>
            <a:pPr indent="-330200" lvl="0" marL="457200" rtl="0" algn="l">
              <a:lnSpc>
                <a:spcPct val="150000"/>
              </a:lnSpc>
              <a:spcBef>
                <a:spcPts val="1600"/>
              </a:spcBef>
              <a:spcAft>
                <a:spcPts val="0"/>
              </a:spcAft>
              <a:buSzPts val="1600"/>
              <a:buChar char="●"/>
            </a:pPr>
            <a:r>
              <a:rPr lang="en" sz="1600"/>
              <a:t>Facial Expression Classification</a:t>
            </a:r>
            <a:endParaRPr sz="1600"/>
          </a:p>
          <a:p>
            <a:pPr indent="-330200" lvl="0" marL="457200" rtl="0" algn="l">
              <a:lnSpc>
                <a:spcPct val="150000"/>
              </a:lnSpc>
              <a:spcBef>
                <a:spcPts val="0"/>
              </a:spcBef>
              <a:spcAft>
                <a:spcPts val="0"/>
              </a:spcAft>
              <a:buSzPts val="1600"/>
              <a:buChar char="●"/>
            </a:pPr>
            <a:r>
              <a:rPr lang="en" sz="1600"/>
              <a:t>Physical Appearance Classification</a:t>
            </a:r>
            <a:endParaRPr sz="1600"/>
          </a:p>
          <a:p>
            <a:pPr indent="-330200" lvl="0" marL="457200" rtl="0" algn="l">
              <a:lnSpc>
                <a:spcPct val="150000"/>
              </a:lnSpc>
              <a:spcBef>
                <a:spcPts val="0"/>
              </a:spcBef>
              <a:spcAft>
                <a:spcPts val="0"/>
              </a:spcAft>
              <a:buSzPts val="1600"/>
              <a:buChar char="●"/>
            </a:pPr>
            <a:r>
              <a:rPr lang="en" sz="1600"/>
              <a:t>Transgender Classification</a:t>
            </a:r>
            <a:endParaRPr sz="1600"/>
          </a:p>
          <a:p>
            <a:pPr indent="-330200" lvl="0" marL="457200" rtl="0" algn="l">
              <a:lnSpc>
                <a:spcPct val="150000"/>
              </a:lnSpc>
              <a:spcBef>
                <a:spcPts val="0"/>
              </a:spcBef>
              <a:spcAft>
                <a:spcPts val="0"/>
              </a:spcAft>
              <a:buSzPts val="1600"/>
              <a:buChar char="●"/>
            </a:pPr>
            <a:r>
              <a:rPr lang="en" sz="1600"/>
              <a:t>Multiple Mall Integration</a:t>
            </a:r>
            <a:endParaRPr sz="1600"/>
          </a:p>
          <a:p>
            <a:pPr indent="-330200" lvl="0" marL="457200" rtl="0" algn="l">
              <a:lnSpc>
                <a:spcPct val="150000"/>
              </a:lnSpc>
              <a:spcBef>
                <a:spcPts val="0"/>
              </a:spcBef>
              <a:spcAft>
                <a:spcPts val="0"/>
              </a:spcAft>
              <a:buSzPts val="1600"/>
              <a:buChar char="●"/>
            </a:pPr>
            <a:r>
              <a:rPr lang="en" sz="1600"/>
              <a:t>Outdoor service</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7"/>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a:ea typeface="Oswald"/>
                <a:cs typeface="Oswald"/>
                <a:sym typeface="Oswald"/>
              </a:rPr>
              <a:t>Overview</a:t>
            </a:r>
            <a:endParaRPr sz="3000">
              <a:latin typeface="Oswald"/>
              <a:ea typeface="Oswald"/>
              <a:cs typeface="Oswald"/>
              <a:sym typeface="Oswald"/>
            </a:endParaRPr>
          </a:p>
          <a:p>
            <a:pPr indent="0" lvl="0" marL="0" rtl="0" algn="l">
              <a:lnSpc>
                <a:spcPct val="100000"/>
              </a:lnSpc>
              <a:spcBef>
                <a:spcPts val="0"/>
              </a:spcBef>
              <a:spcAft>
                <a:spcPts val="0"/>
              </a:spcAft>
              <a:buSzPts val="2400"/>
              <a:buNone/>
            </a:pPr>
            <a:r>
              <a:t/>
            </a:r>
            <a:endParaRPr/>
          </a:p>
        </p:txBody>
      </p:sp>
      <p:sp>
        <p:nvSpPr>
          <p:cNvPr id="219" name="Google Shape;219;p27"/>
          <p:cNvSpPr txBox="1"/>
          <p:nvPr>
            <p:ph idx="1" type="body"/>
          </p:nvPr>
        </p:nvSpPr>
        <p:spPr>
          <a:xfrm>
            <a:off x="1297500" y="1379525"/>
            <a:ext cx="7038900" cy="29112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AutoNum type="arabicPeriod"/>
            </a:pPr>
            <a:r>
              <a:rPr lang="en" sz="1600"/>
              <a:t>Stream of images captured  through camera.</a:t>
            </a:r>
            <a:endParaRPr sz="1600"/>
          </a:p>
          <a:p>
            <a:pPr indent="-330200" lvl="0" marL="457200" rtl="0" algn="l">
              <a:lnSpc>
                <a:spcPct val="150000"/>
              </a:lnSpc>
              <a:spcBef>
                <a:spcPts val="0"/>
              </a:spcBef>
              <a:spcAft>
                <a:spcPts val="0"/>
              </a:spcAft>
              <a:buSzPts val="1600"/>
              <a:buAutoNum type="arabicPeriod"/>
            </a:pPr>
            <a:r>
              <a:rPr lang="en" sz="1600"/>
              <a:t>The images are fed to classifier (which are deploy on raspberry pi).</a:t>
            </a:r>
            <a:endParaRPr sz="1600"/>
          </a:p>
          <a:p>
            <a:pPr indent="-330200" lvl="0" marL="457200" rtl="0" algn="l">
              <a:lnSpc>
                <a:spcPct val="150000"/>
              </a:lnSpc>
              <a:spcBef>
                <a:spcPts val="0"/>
              </a:spcBef>
              <a:spcAft>
                <a:spcPts val="0"/>
              </a:spcAft>
              <a:buSzPts val="1600"/>
              <a:buAutoNum type="arabicPeriod"/>
            </a:pPr>
            <a:r>
              <a:rPr lang="en" sz="1600"/>
              <a:t>In raspberry pi stream of images classified on the basis of gender and age.</a:t>
            </a:r>
            <a:endParaRPr sz="1600"/>
          </a:p>
          <a:p>
            <a:pPr indent="-330200" lvl="0" marL="457200" rtl="0" algn="l">
              <a:lnSpc>
                <a:spcPct val="150000"/>
              </a:lnSpc>
              <a:spcBef>
                <a:spcPts val="0"/>
              </a:spcBef>
              <a:spcAft>
                <a:spcPts val="0"/>
              </a:spcAft>
              <a:buSzPts val="1600"/>
              <a:buAutoNum type="arabicPeriod"/>
            </a:pPr>
            <a:r>
              <a:rPr lang="en" sz="1600"/>
              <a:t>After that, raspberry pi request from central server for an ad.</a:t>
            </a:r>
            <a:endParaRPr sz="1600"/>
          </a:p>
          <a:p>
            <a:pPr indent="-330200" lvl="0" marL="457200" rtl="0" algn="l">
              <a:lnSpc>
                <a:spcPct val="150000"/>
              </a:lnSpc>
              <a:spcBef>
                <a:spcPts val="0"/>
              </a:spcBef>
              <a:spcAft>
                <a:spcPts val="0"/>
              </a:spcAft>
              <a:buSzPts val="1600"/>
              <a:buAutoNum type="arabicPeriod"/>
            </a:pPr>
            <a:r>
              <a:rPr lang="en" sz="1600"/>
              <a:t>Central server will respond depending upon the parameters provided i.e age and gender.</a:t>
            </a:r>
            <a:endParaRPr sz="1600"/>
          </a:p>
          <a:p>
            <a:pPr indent="-330200" lvl="0" marL="457200" rtl="0" algn="l">
              <a:lnSpc>
                <a:spcPct val="150000"/>
              </a:lnSpc>
              <a:spcBef>
                <a:spcPts val="0"/>
              </a:spcBef>
              <a:spcAft>
                <a:spcPts val="0"/>
              </a:spcAft>
              <a:buSzPts val="1600"/>
              <a:buAutoNum type="arabicPeriod"/>
            </a:pPr>
            <a:r>
              <a:rPr lang="en" sz="1600"/>
              <a:t>These ads will be displayed at the billboards.</a:t>
            </a:r>
            <a:endParaRPr sz="1600"/>
          </a:p>
          <a:p>
            <a:pPr indent="-330200" lvl="0" marL="457200" rtl="0" algn="l">
              <a:lnSpc>
                <a:spcPct val="150000"/>
              </a:lnSpc>
              <a:spcBef>
                <a:spcPts val="0"/>
              </a:spcBef>
              <a:spcAft>
                <a:spcPts val="0"/>
              </a:spcAft>
              <a:buSzPts val="1600"/>
              <a:buAutoNum type="arabicPeriod"/>
            </a:pPr>
            <a:r>
              <a:rPr lang="en" sz="1600"/>
              <a:t>Central server will also record time, age and gender for graphical  representation on chart. </a:t>
            </a:r>
            <a:endParaRPr sz="1600"/>
          </a:p>
          <a:p>
            <a:pPr indent="0" lvl="0" marL="457200" rtl="0" algn="l">
              <a:lnSpc>
                <a:spcPct val="115000"/>
              </a:lnSpc>
              <a:spcBef>
                <a:spcPts val="1600"/>
              </a:spcBef>
              <a:spcAft>
                <a:spcPts val="1600"/>
              </a:spcAft>
              <a:buSzPts val="1300"/>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a:ea typeface="Oswald"/>
                <a:cs typeface="Oswald"/>
                <a:sym typeface="Oswald"/>
              </a:rPr>
              <a:t>Overview</a:t>
            </a:r>
            <a:endParaRPr sz="3000">
              <a:latin typeface="Oswald"/>
              <a:ea typeface="Oswald"/>
              <a:cs typeface="Oswald"/>
              <a:sym typeface="Oswald"/>
            </a:endParaRPr>
          </a:p>
          <a:p>
            <a:pPr indent="0" lvl="0" marL="0" rtl="0" algn="l">
              <a:lnSpc>
                <a:spcPct val="100000"/>
              </a:lnSpc>
              <a:spcBef>
                <a:spcPts val="0"/>
              </a:spcBef>
              <a:spcAft>
                <a:spcPts val="0"/>
              </a:spcAft>
              <a:buSzPts val="2400"/>
              <a:buNone/>
            </a:pPr>
            <a:r>
              <a:t/>
            </a:r>
            <a:endParaRPr/>
          </a:p>
        </p:txBody>
      </p:sp>
      <p:sp>
        <p:nvSpPr>
          <p:cNvPr id="225" name="Google Shape;225;p28"/>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sz="2400"/>
              <a:t>Hardware Requirements</a:t>
            </a:r>
            <a:endParaRPr b="1" sz="2400"/>
          </a:p>
          <a:p>
            <a:pPr indent="-330200" lvl="0" marL="457200" rtl="0" algn="l">
              <a:lnSpc>
                <a:spcPct val="150000"/>
              </a:lnSpc>
              <a:spcBef>
                <a:spcPts val="1600"/>
              </a:spcBef>
              <a:spcAft>
                <a:spcPts val="0"/>
              </a:spcAft>
              <a:buSzPts val="1600"/>
              <a:buChar char="●"/>
            </a:pPr>
            <a:r>
              <a:rPr lang="en" sz="1600"/>
              <a:t>Cameras</a:t>
            </a:r>
            <a:endParaRPr sz="1600"/>
          </a:p>
          <a:p>
            <a:pPr indent="-330200" lvl="0" marL="457200" rtl="0" algn="l">
              <a:lnSpc>
                <a:spcPct val="150000"/>
              </a:lnSpc>
              <a:spcBef>
                <a:spcPts val="0"/>
              </a:spcBef>
              <a:spcAft>
                <a:spcPts val="0"/>
              </a:spcAft>
              <a:buSzPts val="1600"/>
              <a:buChar char="●"/>
            </a:pPr>
            <a:r>
              <a:rPr lang="en" sz="1600"/>
              <a:t>LEDs</a:t>
            </a:r>
            <a:endParaRPr sz="1600"/>
          </a:p>
          <a:p>
            <a:pPr indent="-330200" lvl="0" marL="457200" rtl="0" algn="l">
              <a:lnSpc>
                <a:spcPct val="150000"/>
              </a:lnSpc>
              <a:spcBef>
                <a:spcPts val="0"/>
              </a:spcBef>
              <a:spcAft>
                <a:spcPts val="0"/>
              </a:spcAft>
              <a:buSzPts val="1600"/>
              <a:buChar char="●"/>
            </a:pPr>
            <a:r>
              <a:rPr lang="en" sz="1600"/>
              <a:t>Raspberry pi Devices</a:t>
            </a:r>
            <a:endParaRPr sz="1600"/>
          </a:p>
          <a:p>
            <a:pPr indent="-330200" lvl="0" marL="457200" rtl="0" algn="l">
              <a:lnSpc>
                <a:spcPct val="150000"/>
              </a:lnSpc>
              <a:spcBef>
                <a:spcPts val="0"/>
              </a:spcBef>
              <a:spcAft>
                <a:spcPts val="0"/>
              </a:spcAft>
              <a:buSzPts val="1600"/>
              <a:buChar char="●"/>
            </a:pPr>
            <a:r>
              <a:rPr lang="en" sz="1600"/>
              <a:t>Server</a:t>
            </a:r>
            <a:endParaRPr sz="1600"/>
          </a:p>
          <a:p>
            <a:pPr indent="-330200" lvl="0" marL="457200" rtl="0" algn="l">
              <a:lnSpc>
                <a:spcPct val="150000"/>
              </a:lnSpc>
              <a:spcBef>
                <a:spcPts val="0"/>
              </a:spcBef>
              <a:spcAft>
                <a:spcPts val="0"/>
              </a:spcAft>
              <a:buSzPts val="1600"/>
              <a:buChar char="●"/>
            </a:pPr>
            <a:r>
              <a:rPr lang="en" sz="1600"/>
              <a:t>Ethernet Cables</a:t>
            </a:r>
            <a:endParaRPr sz="1600"/>
          </a:p>
          <a:p>
            <a:pPr indent="-330200" lvl="0" marL="457200" rtl="0" algn="l">
              <a:lnSpc>
                <a:spcPct val="150000"/>
              </a:lnSpc>
              <a:spcBef>
                <a:spcPts val="0"/>
              </a:spcBef>
              <a:spcAft>
                <a:spcPts val="0"/>
              </a:spcAft>
              <a:buSzPts val="1600"/>
              <a:buChar char="●"/>
            </a:pPr>
            <a:r>
              <a:rPr lang="en" sz="1600"/>
              <a:t>Networking Adapter</a:t>
            </a:r>
            <a:endParaRPr sz="1600"/>
          </a:p>
          <a:p>
            <a:pPr indent="-330200" lvl="0" marL="457200" rtl="0" algn="l">
              <a:lnSpc>
                <a:spcPct val="150000"/>
              </a:lnSpc>
              <a:spcBef>
                <a:spcPts val="0"/>
              </a:spcBef>
              <a:spcAft>
                <a:spcPts val="0"/>
              </a:spcAft>
              <a:buSzPts val="1600"/>
              <a:buChar char="●"/>
            </a:pPr>
            <a:r>
              <a:rPr lang="en" sz="1600"/>
              <a:t>GPU</a:t>
            </a:r>
            <a:endParaRPr sz="16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a:ea typeface="Oswald"/>
                <a:cs typeface="Oswald"/>
                <a:sym typeface="Oswald"/>
              </a:rPr>
              <a:t>Overview</a:t>
            </a:r>
            <a:endParaRPr sz="3000">
              <a:latin typeface="Oswald"/>
              <a:ea typeface="Oswald"/>
              <a:cs typeface="Oswald"/>
              <a:sym typeface="Oswald"/>
            </a:endParaRPr>
          </a:p>
          <a:p>
            <a:pPr indent="0" lvl="0" marL="0" rtl="0" algn="l">
              <a:lnSpc>
                <a:spcPct val="100000"/>
              </a:lnSpc>
              <a:spcBef>
                <a:spcPts val="0"/>
              </a:spcBef>
              <a:spcAft>
                <a:spcPts val="0"/>
              </a:spcAft>
              <a:buSzPts val="2400"/>
              <a:buNone/>
            </a:pPr>
            <a:r>
              <a:t/>
            </a:r>
            <a:endParaRPr/>
          </a:p>
        </p:txBody>
      </p:sp>
      <p:sp>
        <p:nvSpPr>
          <p:cNvPr id="231" name="Google Shape;231;p29"/>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b="1" lang="en" sz="2400"/>
              <a:t>Software Requirements</a:t>
            </a:r>
            <a:endParaRPr b="1" sz="2400"/>
          </a:p>
          <a:p>
            <a:pPr indent="-330200" lvl="0" marL="457200" rtl="0" algn="l">
              <a:lnSpc>
                <a:spcPct val="150000"/>
              </a:lnSpc>
              <a:spcBef>
                <a:spcPts val="1600"/>
              </a:spcBef>
              <a:spcAft>
                <a:spcPts val="0"/>
              </a:spcAft>
              <a:buSzPts val="1600"/>
              <a:buChar char="●"/>
            </a:pPr>
            <a:r>
              <a:rPr lang="en" sz="1600"/>
              <a:t>Linux OS</a:t>
            </a:r>
            <a:endParaRPr sz="1600"/>
          </a:p>
          <a:p>
            <a:pPr indent="-330200" lvl="0" marL="457200" rtl="0" algn="l">
              <a:lnSpc>
                <a:spcPct val="150000"/>
              </a:lnSpc>
              <a:spcBef>
                <a:spcPts val="0"/>
              </a:spcBef>
              <a:spcAft>
                <a:spcPts val="0"/>
              </a:spcAft>
              <a:buSzPts val="1600"/>
              <a:buChar char="●"/>
            </a:pPr>
            <a:r>
              <a:rPr lang="en" sz="1600"/>
              <a:t>Visual Studio Code</a:t>
            </a:r>
            <a:endParaRPr sz="1600"/>
          </a:p>
          <a:p>
            <a:pPr indent="-330200" lvl="0" marL="457200" rtl="0" algn="l">
              <a:lnSpc>
                <a:spcPct val="150000"/>
              </a:lnSpc>
              <a:spcBef>
                <a:spcPts val="0"/>
              </a:spcBef>
              <a:spcAft>
                <a:spcPts val="0"/>
              </a:spcAft>
              <a:buSzPts val="1600"/>
              <a:buChar char="●"/>
            </a:pPr>
            <a:r>
              <a:rPr lang="en" sz="1600"/>
              <a:t>Tensorflow</a:t>
            </a:r>
            <a:endParaRPr sz="1600"/>
          </a:p>
          <a:p>
            <a:pPr indent="-330200" lvl="0" marL="457200" rtl="0" algn="l">
              <a:lnSpc>
                <a:spcPct val="150000"/>
              </a:lnSpc>
              <a:spcBef>
                <a:spcPts val="0"/>
              </a:spcBef>
              <a:spcAft>
                <a:spcPts val="0"/>
              </a:spcAft>
              <a:buSzPts val="1600"/>
              <a:buChar char="●"/>
            </a:pPr>
            <a:r>
              <a:rPr lang="en" sz="1600"/>
              <a:t>Python 3.6.0</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a:ea typeface="Oswald"/>
                <a:cs typeface="Oswald"/>
                <a:sym typeface="Oswald"/>
              </a:rPr>
              <a:t>Constraints and Limitation</a:t>
            </a:r>
            <a:endParaRPr/>
          </a:p>
        </p:txBody>
      </p:sp>
      <p:sp>
        <p:nvSpPr>
          <p:cNvPr id="237" name="Google Shape;237;p30"/>
          <p:cNvSpPr txBox="1"/>
          <p:nvPr>
            <p:ph idx="1" type="body"/>
          </p:nvPr>
        </p:nvSpPr>
        <p:spPr>
          <a:xfrm>
            <a:off x="1297500" y="1567550"/>
            <a:ext cx="7038900" cy="2911200"/>
          </a:xfrm>
          <a:prstGeom prst="rect">
            <a:avLst/>
          </a:prstGeom>
          <a:noFill/>
          <a:ln>
            <a:noFill/>
          </a:ln>
          <a:effectLst>
            <a:outerShdw blurRad="57150" rotWithShape="0" algn="bl" dir="5400000" dist="19050">
              <a:srgbClr val="000000">
                <a:alpha val="49803"/>
              </a:srgbClr>
            </a:outerShdw>
            <a:reflection blurRad="0" dir="5400000" dist="38100" endA="0" fadeDir="5400012" kx="0" rotWithShape="0" algn="bl" stPos="0" sy="-100000" ky="0"/>
          </a:effectLst>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Issues with sample and selection</a:t>
            </a:r>
            <a:endParaRPr sz="1600"/>
          </a:p>
          <a:p>
            <a:pPr indent="-330200" lvl="0" marL="457200" rtl="0" algn="l">
              <a:lnSpc>
                <a:spcPct val="150000"/>
              </a:lnSpc>
              <a:spcBef>
                <a:spcPts val="0"/>
              </a:spcBef>
              <a:spcAft>
                <a:spcPts val="0"/>
              </a:spcAft>
              <a:buSzPts val="1600"/>
              <a:buChar char="●"/>
            </a:pPr>
            <a:r>
              <a:rPr lang="en" sz="1600"/>
              <a:t>Insufficient sample size for statistical measurement</a:t>
            </a:r>
            <a:endParaRPr sz="1600"/>
          </a:p>
          <a:p>
            <a:pPr indent="-330200" lvl="0" marL="457200" rtl="0" algn="l">
              <a:lnSpc>
                <a:spcPct val="150000"/>
              </a:lnSpc>
              <a:spcBef>
                <a:spcPts val="0"/>
              </a:spcBef>
              <a:spcAft>
                <a:spcPts val="0"/>
              </a:spcAft>
              <a:buSzPts val="1600"/>
              <a:buChar char="●"/>
            </a:pPr>
            <a:r>
              <a:rPr lang="en" sz="1600"/>
              <a:t>Methods used to collect data</a:t>
            </a:r>
            <a:endParaRPr sz="1600"/>
          </a:p>
          <a:p>
            <a:pPr indent="-330200" lvl="0" marL="457200" rtl="0" algn="l">
              <a:lnSpc>
                <a:spcPct val="150000"/>
              </a:lnSpc>
              <a:spcBef>
                <a:spcPts val="0"/>
              </a:spcBef>
              <a:spcAft>
                <a:spcPts val="0"/>
              </a:spcAft>
              <a:buSzPts val="1600"/>
              <a:buChar char="●"/>
            </a:pPr>
            <a:r>
              <a:rPr lang="en" sz="1600"/>
              <a:t>Limited access to data</a:t>
            </a:r>
            <a:endParaRPr sz="1600"/>
          </a:p>
          <a:p>
            <a:pPr indent="-330200" lvl="0" marL="457200" rtl="0" algn="l">
              <a:lnSpc>
                <a:spcPct val="150000"/>
              </a:lnSpc>
              <a:spcBef>
                <a:spcPts val="0"/>
              </a:spcBef>
              <a:spcAft>
                <a:spcPts val="0"/>
              </a:spcAft>
              <a:buSzPts val="1600"/>
              <a:buChar char="●"/>
            </a:pPr>
            <a:r>
              <a:rPr lang="en" sz="1600"/>
              <a:t>Time constraints</a:t>
            </a:r>
            <a:endParaRPr sz="16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Project Timeline FYP-I</a:t>
            </a:r>
            <a:endParaRPr sz="3000">
              <a:latin typeface="Oswald Medium"/>
              <a:ea typeface="Oswald Medium"/>
              <a:cs typeface="Oswald Medium"/>
              <a:sym typeface="Oswald Medium"/>
            </a:endParaRPr>
          </a:p>
          <a:p>
            <a:pPr indent="0" lvl="0" marL="0" rtl="0" algn="l">
              <a:lnSpc>
                <a:spcPct val="100000"/>
              </a:lnSpc>
              <a:spcBef>
                <a:spcPts val="0"/>
              </a:spcBef>
              <a:spcAft>
                <a:spcPts val="0"/>
              </a:spcAft>
              <a:buSzPts val="2400"/>
              <a:buNone/>
            </a:pPr>
            <a:r>
              <a:t/>
            </a:r>
            <a:endParaRPr/>
          </a:p>
        </p:txBody>
      </p:sp>
      <p:sp>
        <p:nvSpPr>
          <p:cNvPr id="243" name="Google Shape;243;p31"/>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t/>
            </a:r>
            <a:endParaRPr/>
          </a:p>
        </p:txBody>
      </p:sp>
      <p:pic>
        <p:nvPicPr>
          <p:cNvPr id="244" name="Google Shape;244;p31"/>
          <p:cNvPicPr preferRelativeResize="0"/>
          <p:nvPr/>
        </p:nvPicPr>
        <p:blipFill>
          <a:blip r:embed="rId3">
            <a:alphaModFix/>
          </a:blip>
          <a:stretch>
            <a:fillRect/>
          </a:stretch>
        </p:blipFill>
        <p:spPr>
          <a:xfrm>
            <a:off x="328875" y="1495575"/>
            <a:ext cx="8486251" cy="34430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4"/>
          <p:cNvSpPr txBox="1"/>
          <p:nvPr>
            <p:ph type="ctrTitle"/>
          </p:nvPr>
        </p:nvSpPr>
        <p:spPr>
          <a:xfrm>
            <a:off x="3537150" y="1578400"/>
            <a:ext cx="5017500" cy="1578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4000"/>
              <a:buNone/>
            </a:pPr>
            <a:r>
              <a:rPr lang="en">
                <a:solidFill>
                  <a:srgbClr val="F3F3F3"/>
                </a:solidFill>
              </a:rPr>
              <a:t>Targeted Billboard Advertising </a:t>
            </a:r>
            <a:endParaRPr>
              <a:solidFill>
                <a:srgbClr val="F3F3F3"/>
              </a:solidFill>
            </a:endParaRPr>
          </a:p>
        </p:txBody>
      </p:sp>
      <p:sp>
        <p:nvSpPr>
          <p:cNvPr id="140" name="Google Shape;140;p14"/>
          <p:cNvSpPr txBox="1"/>
          <p:nvPr>
            <p:ph idx="1" type="subTitle"/>
          </p:nvPr>
        </p:nvSpPr>
        <p:spPr>
          <a:xfrm>
            <a:off x="5083950" y="3535475"/>
            <a:ext cx="3470700" cy="95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300"/>
              <a:buNone/>
            </a:pPr>
            <a:r>
              <a:rPr lang="en" sz="1400"/>
              <a:t>Noman Shafi		164386</a:t>
            </a:r>
            <a:endParaRPr sz="1400"/>
          </a:p>
          <a:p>
            <a:pPr indent="0" lvl="0" marL="0" rtl="0" algn="l">
              <a:lnSpc>
                <a:spcPct val="100000"/>
              </a:lnSpc>
              <a:spcBef>
                <a:spcPts val="0"/>
              </a:spcBef>
              <a:spcAft>
                <a:spcPts val="0"/>
              </a:spcAft>
              <a:buSzPts val="1300"/>
              <a:buNone/>
            </a:pPr>
            <a:r>
              <a:rPr lang="en" sz="1400"/>
              <a:t>Raffey Nasser 		164007</a:t>
            </a:r>
            <a:endParaRPr sz="1400"/>
          </a:p>
          <a:p>
            <a:pPr indent="0" lvl="0" marL="0" rtl="0" algn="l">
              <a:lnSpc>
                <a:spcPct val="100000"/>
              </a:lnSpc>
              <a:spcBef>
                <a:spcPts val="0"/>
              </a:spcBef>
              <a:spcAft>
                <a:spcPts val="0"/>
              </a:spcAft>
              <a:buSzPts val="1300"/>
              <a:buNone/>
            </a:pPr>
            <a:r>
              <a:rPr lang="en" sz="1400"/>
              <a:t>Bilal Zumar			166347</a:t>
            </a:r>
            <a:endParaRPr sz="1400"/>
          </a:p>
          <a:p>
            <a:pPr indent="0" lvl="0" marL="0" rtl="0" algn="l">
              <a:lnSpc>
                <a:spcPct val="100000"/>
              </a:lnSpc>
              <a:spcBef>
                <a:spcPts val="0"/>
              </a:spcBef>
              <a:spcAft>
                <a:spcPts val="0"/>
              </a:spcAft>
              <a:buSzPts val="1300"/>
              <a:buNone/>
            </a:pPr>
            <a:r>
              <a:rPr lang="en" sz="1400"/>
              <a:t>Zaheer Ud Din Faiz 	164230</a:t>
            </a:r>
            <a:endParaRPr sz="1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Timeline FYP-II</a:t>
            </a:r>
            <a:endParaRPr/>
          </a:p>
        </p:txBody>
      </p:sp>
      <p:sp>
        <p:nvSpPr>
          <p:cNvPr id="250" name="Google Shape;250;p3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51" name="Google Shape;251;p32"/>
          <p:cNvPicPr preferRelativeResize="0"/>
          <p:nvPr/>
        </p:nvPicPr>
        <p:blipFill>
          <a:blip r:embed="rId3">
            <a:alphaModFix/>
          </a:blip>
          <a:stretch>
            <a:fillRect/>
          </a:stretch>
        </p:blipFill>
        <p:spPr>
          <a:xfrm>
            <a:off x="477800" y="1391275"/>
            <a:ext cx="8539126" cy="36590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p33"/>
          <p:cNvPicPr preferRelativeResize="0"/>
          <p:nvPr/>
        </p:nvPicPr>
        <p:blipFill>
          <a:blip r:embed="rId3">
            <a:alphaModFix/>
          </a:blip>
          <a:stretch>
            <a:fillRect/>
          </a:stretch>
        </p:blipFill>
        <p:spPr>
          <a:xfrm>
            <a:off x="0" y="1"/>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1297500" y="528050"/>
            <a:ext cx="7038900" cy="667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Project type and problem statement</a:t>
            </a:r>
            <a:endParaRPr sz="3000">
              <a:latin typeface="Oswald Medium"/>
              <a:ea typeface="Oswald Medium"/>
              <a:cs typeface="Oswald Medium"/>
              <a:sym typeface="Oswald Medium"/>
            </a:endParaRPr>
          </a:p>
        </p:txBody>
      </p:sp>
      <p:sp>
        <p:nvSpPr>
          <p:cNvPr id="146" name="Google Shape;146;p15"/>
          <p:cNvSpPr txBox="1"/>
          <p:nvPr>
            <p:ph idx="1" type="body"/>
          </p:nvPr>
        </p:nvSpPr>
        <p:spPr>
          <a:xfrm>
            <a:off x="1297500" y="1567550"/>
            <a:ext cx="7038900" cy="35163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Our project is actually a marketing application leveraging AI and computer vision techniques.</a:t>
            </a:r>
            <a:endParaRPr sz="1600"/>
          </a:p>
          <a:p>
            <a:pPr indent="-330200" lvl="0" marL="457200" rtl="0" algn="l">
              <a:lnSpc>
                <a:spcPct val="150000"/>
              </a:lnSpc>
              <a:spcBef>
                <a:spcPts val="0"/>
              </a:spcBef>
              <a:spcAft>
                <a:spcPts val="0"/>
              </a:spcAft>
              <a:buSzPts val="1600"/>
              <a:buChar char="●"/>
            </a:pPr>
            <a:r>
              <a:rPr lang="en" sz="1600"/>
              <a:t>Businesses spend far too much money on inefficient advertisement strategies.</a:t>
            </a:r>
            <a:endParaRPr sz="1600"/>
          </a:p>
          <a:p>
            <a:pPr indent="-330200" lvl="0" marL="457200" rtl="0" algn="l">
              <a:lnSpc>
                <a:spcPct val="150000"/>
              </a:lnSpc>
              <a:spcBef>
                <a:spcPts val="0"/>
              </a:spcBef>
              <a:spcAft>
                <a:spcPts val="0"/>
              </a:spcAft>
              <a:buSzPts val="1600"/>
              <a:buChar char="●"/>
            </a:pPr>
            <a:r>
              <a:rPr lang="en" sz="1600"/>
              <a:t>Sometimes they address the wrong audience.</a:t>
            </a:r>
            <a:endParaRPr sz="1600"/>
          </a:p>
          <a:p>
            <a:pPr indent="-330200" lvl="0" marL="457200" rtl="0" algn="l">
              <a:lnSpc>
                <a:spcPct val="150000"/>
              </a:lnSpc>
              <a:spcBef>
                <a:spcPts val="0"/>
              </a:spcBef>
              <a:spcAft>
                <a:spcPts val="0"/>
              </a:spcAft>
              <a:buClr>
                <a:srgbClr val="FFFFFF"/>
              </a:buClr>
              <a:buSzPts val="1600"/>
              <a:buChar char="●"/>
            </a:pPr>
            <a:r>
              <a:rPr lang="en" sz="1600">
                <a:solidFill>
                  <a:srgbClr val="FFFFFF"/>
                </a:solidFill>
              </a:rPr>
              <a:t>When running ads on outside sites and apps, it’s much harder to prevent unfavorable adjacencies, or to reach engaged users who are likely to dwell on an image for more than a split second.</a:t>
            </a:r>
            <a:endParaRPr sz="16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6"/>
          <p:cNvSpPr txBox="1"/>
          <p:nvPr>
            <p:ph type="title"/>
          </p:nvPr>
        </p:nvSpPr>
        <p:spPr>
          <a:xfrm>
            <a:off x="1297500" y="528050"/>
            <a:ext cx="7038900" cy="667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Some observations...</a:t>
            </a:r>
            <a:endParaRPr sz="3000">
              <a:latin typeface="Oswald Medium"/>
              <a:ea typeface="Oswald Medium"/>
              <a:cs typeface="Oswald Medium"/>
              <a:sym typeface="Oswald Medium"/>
            </a:endParaRPr>
          </a:p>
        </p:txBody>
      </p:sp>
      <p:sp>
        <p:nvSpPr>
          <p:cNvPr id="152" name="Google Shape;152;p16"/>
          <p:cNvSpPr txBox="1"/>
          <p:nvPr>
            <p:ph idx="1" type="body"/>
          </p:nvPr>
        </p:nvSpPr>
        <p:spPr>
          <a:xfrm>
            <a:off x="1297500" y="1195250"/>
            <a:ext cx="7038900" cy="3516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1200"/>
              </a:spcBef>
              <a:spcAft>
                <a:spcPts val="0"/>
              </a:spcAft>
              <a:buSzPts val="1300"/>
              <a:buNone/>
            </a:pPr>
            <a:r>
              <a:rPr lang="en" sz="1700"/>
              <a:t>A survey conducted by Gumgum, Inc shows the following observations:</a:t>
            </a:r>
            <a:endParaRPr sz="1700"/>
          </a:p>
          <a:p>
            <a:pPr indent="-330200" lvl="0" marL="457200" rtl="0" algn="l">
              <a:lnSpc>
                <a:spcPct val="150000"/>
              </a:lnSpc>
              <a:spcBef>
                <a:spcPts val="1200"/>
              </a:spcBef>
              <a:spcAft>
                <a:spcPts val="0"/>
              </a:spcAft>
              <a:buClr>
                <a:srgbClr val="FFFFFF"/>
              </a:buClr>
              <a:buSzPts val="1600"/>
              <a:buAutoNum type="arabicPeriod"/>
            </a:pPr>
            <a:r>
              <a:rPr lang="en" sz="1600"/>
              <a:t>42 percent of marketers said that insufficient viewability challenged their ability to raise brand awareness. </a:t>
            </a:r>
            <a:endParaRPr sz="1600"/>
          </a:p>
          <a:p>
            <a:pPr indent="-330200" lvl="0" marL="457200" rtl="0" algn="l">
              <a:lnSpc>
                <a:spcPct val="150000"/>
              </a:lnSpc>
              <a:spcBef>
                <a:spcPts val="0"/>
              </a:spcBef>
              <a:spcAft>
                <a:spcPts val="0"/>
              </a:spcAft>
              <a:buClr>
                <a:srgbClr val="FFFFFF"/>
              </a:buClr>
              <a:buSzPts val="1600"/>
              <a:buAutoNum type="arabicPeriod"/>
            </a:pPr>
            <a:r>
              <a:rPr lang="en" sz="1600"/>
              <a:t>48 percent of marketers said that insufficient viewability was a challenge when it came to driving e-commerce.</a:t>
            </a:r>
            <a:endParaRPr sz="1600"/>
          </a:p>
          <a:p>
            <a:pPr indent="-330200" lvl="0" marL="457200" rtl="0" algn="l">
              <a:lnSpc>
                <a:spcPct val="150000"/>
              </a:lnSpc>
              <a:spcBef>
                <a:spcPts val="0"/>
              </a:spcBef>
              <a:spcAft>
                <a:spcPts val="0"/>
              </a:spcAft>
              <a:buClr>
                <a:srgbClr val="FFFFFF"/>
              </a:buClr>
              <a:buSzPts val="1600"/>
              <a:buAutoNum type="arabicPeriod"/>
            </a:pPr>
            <a:r>
              <a:rPr lang="en" sz="1600"/>
              <a:t>41 percent of marketers said that contextual irrelevance was their biggest concern in terms of getting users to engage with content.</a:t>
            </a:r>
            <a:endParaRPr sz="1600"/>
          </a:p>
          <a:p>
            <a:pPr indent="-330200" lvl="0" marL="457200" rtl="0" algn="l">
              <a:lnSpc>
                <a:spcPct val="150000"/>
              </a:lnSpc>
              <a:spcBef>
                <a:spcPts val="0"/>
              </a:spcBef>
              <a:spcAft>
                <a:spcPts val="0"/>
              </a:spcAft>
              <a:buClr>
                <a:srgbClr val="FFFFFF"/>
              </a:buClr>
              <a:buSzPts val="1600"/>
              <a:buAutoNum type="arabicPeriod"/>
            </a:pPr>
            <a:r>
              <a:rPr lang="en" sz="1600"/>
              <a:t>46 percent said contextual irrelevance was their biggest overall concern when it came to generating revenue.</a:t>
            </a:r>
            <a:endParaRPr sz="16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 and some figure(s)</a:t>
            </a:r>
            <a:endParaRPr sz="3000">
              <a:latin typeface="Oswald Medium"/>
              <a:ea typeface="Oswald Medium"/>
              <a:cs typeface="Oswald Medium"/>
              <a:sym typeface="Oswald Medium"/>
            </a:endParaRPr>
          </a:p>
        </p:txBody>
      </p:sp>
      <p:pic>
        <p:nvPicPr>
          <p:cNvPr id="158" name="Google Shape;158;p17"/>
          <p:cNvPicPr preferRelativeResize="0"/>
          <p:nvPr/>
        </p:nvPicPr>
        <p:blipFill rotWithShape="1">
          <a:blip r:embed="rId3">
            <a:alphaModFix/>
          </a:blip>
          <a:srcRect b="0" l="0" r="0" t="0"/>
          <a:stretch/>
        </p:blipFill>
        <p:spPr>
          <a:xfrm>
            <a:off x="1771750" y="1151425"/>
            <a:ext cx="6084500" cy="3461450"/>
          </a:xfrm>
          <a:prstGeom prst="rect">
            <a:avLst/>
          </a:prstGeom>
          <a:noFill/>
          <a:ln>
            <a:noFill/>
          </a:ln>
        </p:spPr>
      </p:pic>
      <p:sp>
        <p:nvSpPr>
          <p:cNvPr id="159" name="Google Shape;159;p17"/>
          <p:cNvSpPr txBox="1"/>
          <p:nvPr/>
        </p:nvSpPr>
        <p:spPr>
          <a:xfrm>
            <a:off x="1772700" y="4646600"/>
            <a:ext cx="6070200" cy="309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FFFFFF"/>
                </a:solidFill>
                <a:latin typeface="Lato"/>
                <a:ea typeface="Lato"/>
                <a:cs typeface="Lato"/>
                <a:sym typeface="Lato"/>
              </a:rPr>
              <a:t>Figure 1: How marketers currently use Computer Vision technology</a:t>
            </a:r>
            <a:endParaRPr b="0" i="0" sz="1400" u="none" cap="none" strike="noStrike">
              <a:solidFill>
                <a:srgbClr val="FFFFFF"/>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8"/>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An interesting observation</a:t>
            </a:r>
            <a:endParaRPr sz="3000">
              <a:latin typeface="Oswald Medium"/>
              <a:ea typeface="Oswald Medium"/>
              <a:cs typeface="Oswald Medium"/>
              <a:sym typeface="Oswald Medium"/>
            </a:endParaRPr>
          </a:p>
        </p:txBody>
      </p:sp>
      <p:sp>
        <p:nvSpPr>
          <p:cNvPr id="165" name="Google Shape;165;p18"/>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300"/>
              <a:buNone/>
            </a:pPr>
            <a:r>
              <a:rPr lang="en" sz="1600">
                <a:solidFill>
                  <a:srgbClr val="FFFFFF"/>
                </a:solidFill>
              </a:rPr>
              <a:t>      </a:t>
            </a:r>
            <a:endParaRPr sz="1600">
              <a:solidFill>
                <a:srgbClr val="FFFFFF"/>
              </a:solidFill>
            </a:endParaRPr>
          </a:p>
          <a:p>
            <a:pPr indent="0" lvl="0" marL="0" rtl="0" algn="l">
              <a:lnSpc>
                <a:spcPct val="150000"/>
              </a:lnSpc>
              <a:spcBef>
                <a:spcPts val="1200"/>
              </a:spcBef>
              <a:spcAft>
                <a:spcPts val="0"/>
              </a:spcAft>
              <a:buSzPts val="1300"/>
              <a:buNone/>
            </a:pPr>
            <a:r>
              <a:rPr lang="en" sz="1800">
                <a:solidFill>
                  <a:srgbClr val="FFFFFF"/>
                </a:solidFill>
              </a:rPr>
              <a:t>Ad targeting was pegged to have secured 2.7 times as much revenue as non-targeted ads, as shown by a study conducted in 2009 by the Network Advertising Initiative.</a:t>
            </a:r>
            <a:endParaRPr sz="1800">
              <a:solidFill>
                <a:srgbClr val="FFFFFF"/>
              </a:solidFill>
            </a:endParaRPr>
          </a:p>
          <a:p>
            <a:pPr indent="0" lvl="0" marL="0" rtl="0" algn="l">
              <a:lnSpc>
                <a:spcPct val="115000"/>
              </a:lnSpc>
              <a:spcBef>
                <a:spcPts val="1200"/>
              </a:spcBef>
              <a:spcAft>
                <a:spcPts val="1600"/>
              </a:spcAft>
              <a:buSzPts val="130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9"/>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Goals (how we address this issue)</a:t>
            </a:r>
            <a:endParaRPr sz="3000">
              <a:latin typeface="Oswald Medium"/>
              <a:ea typeface="Oswald Medium"/>
              <a:cs typeface="Oswald Medium"/>
              <a:sym typeface="Oswald Medium"/>
            </a:endParaRPr>
          </a:p>
        </p:txBody>
      </p:sp>
      <p:sp>
        <p:nvSpPr>
          <p:cNvPr id="171" name="Google Shape;171;p19"/>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Allow advertisers and marketers to reduce resource costs by minimizing wasted advertisements to uninterested consumers.</a:t>
            </a:r>
            <a:endParaRPr sz="1600"/>
          </a:p>
          <a:p>
            <a:pPr indent="-330200" lvl="0" marL="457200" rtl="0" algn="l">
              <a:lnSpc>
                <a:spcPct val="150000"/>
              </a:lnSpc>
              <a:spcBef>
                <a:spcPts val="0"/>
              </a:spcBef>
              <a:spcAft>
                <a:spcPts val="0"/>
              </a:spcAft>
              <a:buClr>
                <a:srgbClr val="FFFFFF"/>
              </a:buClr>
              <a:buSzPts val="1600"/>
              <a:buChar char="●"/>
            </a:pPr>
            <a:r>
              <a:rPr lang="en" sz="1600">
                <a:solidFill>
                  <a:srgbClr val="FFFFFF"/>
                </a:solidFill>
              </a:rPr>
              <a:t>The product should serve ads to only those who are  likely to patronize their products or services.</a:t>
            </a:r>
            <a:endParaRPr sz="1600">
              <a:solidFill>
                <a:srgbClr val="FFFFFF"/>
              </a:solidFill>
            </a:endParaRPr>
          </a:p>
          <a:p>
            <a:pPr indent="-330200" lvl="0" marL="457200" rtl="0" algn="l">
              <a:lnSpc>
                <a:spcPct val="150000"/>
              </a:lnSpc>
              <a:spcBef>
                <a:spcPts val="0"/>
              </a:spcBef>
              <a:spcAft>
                <a:spcPts val="0"/>
              </a:spcAft>
              <a:buClr>
                <a:srgbClr val="FFFFFF"/>
              </a:buClr>
              <a:buSzPts val="1600"/>
              <a:buChar char="●"/>
            </a:pPr>
            <a:r>
              <a:rPr lang="en" sz="1600">
                <a:solidFill>
                  <a:srgbClr val="FFFFFF"/>
                </a:solidFill>
              </a:rPr>
              <a:t>The product should allow to captivate the attention of consumers they were aimed at with respective ads resulting in higher return on  investment for the concerned party.</a:t>
            </a:r>
            <a:endParaRPr sz="16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0"/>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Goals (how we address this issue)</a:t>
            </a:r>
            <a:endParaRPr sz="3000">
              <a:latin typeface="Oswald Medium"/>
              <a:ea typeface="Oswald Medium"/>
              <a:cs typeface="Oswald Medium"/>
              <a:sym typeface="Oswald Medium"/>
            </a:endParaRPr>
          </a:p>
        </p:txBody>
      </p:sp>
      <p:sp>
        <p:nvSpPr>
          <p:cNvPr id="177" name="Google Shape;177;p20"/>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The system will utilize face detection, gender and age prediction algorithms.</a:t>
            </a:r>
            <a:endParaRPr sz="1600"/>
          </a:p>
          <a:p>
            <a:pPr indent="-330200" lvl="0" marL="457200" rtl="0" algn="l">
              <a:lnSpc>
                <a:spcPct val="150000"/>
              </a:lnSpc>
              <a:spcBef>
                <a:spcPts val="0"/>
              </a:spcBef>
              <a:spcAft>
                <a:spcPts val="0"/>
              </a:spcAft>
              <a:buSzPts val="1600"/>
              <a:buChar char="●"/>
            </a:pPr>
            <a:r>
              <a:rPr lang="en" sz="1600"/>
              <a:t>After detecting faces, it will try to predict gender and age.</a:t>
            </a:r>
            <a:endParaRPr sz="1600"/>
          </a:p>
          <a:p>
            <a:pPr indent="-330200" lvl="0" marL="457200" rtl="0" algn="l">
              <a:lnSpc>
                <a:spcPct val="150000"/>
              </a:lnSpc>
              <a:spcBef>
                <a:spcPts val="0"/>
              </a:spcBef>
              <a:spcAft>
                <a:spcPts val="0"/>
              </a:spcAft>
              <a:buSzPts val="1600"/>
              <a:buChar char="●"/>
            </a:pPr>
            <a:r>
              <a:rPr lang="en" sz="1600"/>
              <a:t>Age will fall into either one of a certain number of age groups and gender into either of two groups. </a:t>
            </a:r>
            <a:endParaRPr sz="1600"/>
          </a:p>
          <a:p>
            <a:pPr indent="-330200" lvl="0" marL="457200" rtl="0" algn="l">
              <a:lnSpc>
                <a:spcPct val="150000"/>
              </a:lnSpc>
              <a:spcBef>
                <a:spcPts val="0"/>
              </a:spcBef>
              <a:spcAft>
                <a:spcPts val="0"/>
              </a:spcAft>
              <a:buSzPts val="1600"/>
              <a:buChar char="●"/>
            </a:pPr>
            <a:r>
              <a:rPr lang="en" sz="1600"/>
              <a:t>Afterwards, it will use all this information to display the relevant ad to the person.</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1"/>
          <p:cNvSpPr txBox="1"/>
          <p:nvPr>
            <p:ph type="title"/>
          </p:nvPr>
        </p:nvSpPr>
        <p:spPr>
          <a:xfrm>
            <a:off x="1297500" y="393750"/>
            <a:ext cx="7038900" cy="914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400"/>
              <a:buNone/>
            </a:pPr>
            <a:r>
              <a:rPr lang="en" sz="3000">
                <a:latin typeface="Oswald Medium"/>
                <a:ea typeface="Oswald Medium"/>
                <a:cs typeface="Oswald Medium"/>
                <a:sym typeface="Oswald Medium"/>
              </a:rPr>
              <a:t>Future goal(s)</a:t>
            </a:r>
            <a:endParaRPr sz="3000">
              <a:latin typeface="Oswald Medium"/>
              <a:ea typeface="Oswald Medium"/>
              <a:cs typeface="Oswald Medium"/>
              <a:sym typeface="Oswald Medium"/>
            </a:endParaRPr>
          </a:p>
        </p:txBody>
      </p:sp>
      <p:sp>
        <p:nvSpPr>
          <p:cNvPr id="183" name="Google Shape;183;p21"/>
          <p:cNvSpPr txBox="1"/>
          <p:nvPr>
            <p:ph idx="1" type="body"/>
          </p:nvPr>
        </p:nvSpPr>
        <p:spPr>
          <a:xfrm>
            <a:off x="1297500" y="1567550"/>
            <a:ext cx="7038900" cy="29112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Peak time analysis.</a:t>
            </a:r>
            <a:endParaRPr sz="1600"/>
          </a:p>
          <a:p>
            <a:pPr indent="-330200" lvl="0" marL="457200" rtl="0" algn="l">
              <a:lnSpc>
                <a:spcPct val="150000"/>
              </a:lnSpc>
              <a:spcBef>
                <a:spcPts val="0"/>
              </a:spcBef>
              <a:spcAft>
                <a:spcPts val="0"/>
              </a:spcAft>
              <a:buSzPts val="1600"/>
              <a:buChar char="●"/>
            </a:pPr>
            <a:r>
              <a:rPr lang="en" sz="1600"/>
              <a:t>Total engagement time.</a:t>
            </a:r>
            <a:endParaRPr sz="1600"/>
          </a:p>
          <a:p>
            <a:pPr indent="-330200" lvl="0" marL="457200" rtl="0" algn="l">
              <a:lnSpc>
                <a:spcPct val="150000"/>
              </a:lnSpc>
              <a:spcBef>
                <a:spcPts val="0"/>
              </a:spcBef>
              <a:spcAft>
                <a:spcPts val="0"/>
              </a:spcAft>
              <a:buSzPts val="1600"/>
              <a:buChar char="●"/>
            </a:pPr>
            <a:r>
              <a:rPr lang="en" sz="1600"/>
              <a:t>Total Ad display time.</a:t>
            </a:r>
            <a:endParaRPr sz="1600"/>
          </a:p>
          <a:p>
            <a:pPr indent="-330200" lvl="0" marL="457200" rtl="0" algn="l">
              <a:lnSpc>
                <a:spcPct val="150000"/>
              </a:lnSpc>
              <a:spcBef>
                <a:spcPts val="0"/>
              </a:spcBef>
              <a:spcAft>
                <a:spcPts val="0"/>
              </a:spcAft>
              <a:buSzPts val="1600"/>
              <a:buChar char="●"/>
            </a:pPr>
            <a:r>
              <a:rPr lang="en" sz="1600"/>
              <a:t>Real time per Ad analysis.</a:t>
            </a:r>
            <a:endParaRPr sz="1600"/>
          </a:p>
          <a:p>
            <a:pPr indent="-330200" lvl="0" marL="457200" rtl="0" algn="l">
              <a:lnSpc>
                <a:spcPct val="150000"/>
              </a:lnSpc>
              <a:spcBef>
                <a:spcPts val="0"/>
              </a:spcBef>
              <a:spcAft>
                <a:spcPts val="0"/>
              </a:spcAft>
              <a:buSzPts val="1600"/>
              <a:buChar char="●"/>
            </a:pPr>
            <a:r>
              <a:rPr lang="en" sz="1600"/>
              <a:t>Expressions of people.</a:t>
            </a:r>
            <a:endParaRPr sz="1600"/>
          </a:p>
          <a:p>
            <a:pPr indent="-330200" lvl="0" marL="457200" rtl="0" algn="l">
              <a:lnSpc>
                <a:spcPct val="150000"/>
              </a:lnSpc>
              <a:spcBef>
                <a:spcPts val="0"/>
              </a:spcBef>
              <a:spcAft>
                <a:spcPts val="0"/>
              </a:spcAft>
              <a:buSzPts val="1600"/>
              <a:buChar char="●"/>
            </a:pPr>
            <a:r>
              <a:rPr lang="en" sz="1600"/>
              <a:t>Dashboard to view data and analytics in real time.</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